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  <p:sldMasterId id="2147483668" r:id="rId5"/>
    <p:sldMasterId id="2147483673" r:id="rId6"/>
    <p:sldMasterId id="2147483678" r:id="rId7"/>
    <p:sldMasterId id="2147483685" r:id="rId8"/>
    <p:sldMasterId id="2147483690" r:id="rId9"/>
    <p:sldMasterId id="2147483696" r:id="rId10"/>
    <p:sldMasterId id="2147483702" r:id="rId11"/>
  </p:sldMasterIdLst>
  <p:notesMasterIdLst>
    <p:notesMasterId r:id="rId37"/>
  </p:notesMasterIdLst>
  <p:sldIdLst>
    <p:sldId id="256" r:id="rId12"/>
    <p:sldId id="259" r:id="rId13"/>
    <p:sldId id="268" r:id="rId14"/>
    <p:sldId id="269" r:id="rId15"/>
    <p:sldId id="270" r:id="rId16"/>
    <p:sldId id="271" r:id="rId17"/>
    <p:sldId id="272" r:id="rId18"/>
    <p:sldId id="289" r:id="rId19"/>
    <p:sldId id="290" r:id="rId20"/>
    <p:sldId id="285" r:id="rId21"/>
    <p:sldId id="273" r:id="rId22"/>
    <p:sldId id="274" r:id="rId23"/>
    <p:sldId id="284" r:id="rId24"/>
    <p:sldId id="275" r:id="rId25"/>
    <p:sldId id="276" r:id="rId26"/>
    <p:sldId id="279" r:id="rId27"/>
    <p:sldId id="278" r:id="rId28"/>
    <p:sldId id="280" r:id="rId29"/>
    <p:sldId id="277" r:id="rId30"/>
    <p:sldId id="281" r:id="rId31"/>
    <p:sldId id="282" r:id="rId32"/>
    <p:sldId id="286" r:id="rId33"/>
    <p:sldId id="287" r:id="rId34"/>
    <p:sldId id="288" r:id="rId35"/>
    <p:sldId id="291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76">
          <p15:clr>
            <a:srgbClr val="A4A3A4"/>
          </p15:clr>
        </p15:guide>
        <p15:guide id="2" orient="horz" pos="2544">
          <p15:clr>
            <a:srgbClr val="A4A3A4"/>
          </p15:clr>
        </p15:guide>
        <p15:guide id="3" orient="horz" pos="1536">
          <p15:clr>
            <a:srgbClr val="A4A3A4"/>
          </p15:clr>
        </p15:guide>
        <p15:guide id="4" orient="horz" pos="2832">
          <p15:clr>
            <a:srgbClr val="A4A3A4"/>
          </p15:clr>
        </p15:guide>
        <p15:guide id="5" orient="horz" pos="1104">
          <p15:clr>
            <a:srgbClr val="A4A3A4"/>
          </p15:clr>
        </p15:guide>
        <p15:guide id="6" orient="horz" pos="1344">
          <p15:clr>
            <a:srgbClr val="A4A3A4"/>
          </p15:clr>
        </p15:guide>
        <p15:guide id="7" pos="2880">
          <p15:clr>
            <a:srgbClr val="A4A3A4"/>
          </p15:clr>
        </p15:guide>
        <p15:guide id="8" pos="48">
          <p15:clr>
            <a:srgbClr val="A4A3A4"/>
          </p15:clr>
        </p15:guide>
        <p15:guide id="9" pos="5712">
          <p15:clr>
            <a:srgbClr val="A4A3A4"/>
          </p15:clr>
        </p15:guide>
        <p15:guide id="10" pos="1488">
          <p15:clr>
            <a:srgbClr val="A4A3A4"/>
          </p15:clr>
        </p15:guide>
        <p15:guide id="11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  <a:srgbClr val="FF8000"/>
    <a:srgbClr val="150867"/>
    <a:srgbClr val="FF0000"/>
    <a:srgbClr val="182463"/>
    <a:srgbClr val="004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593" autoAdjust="0"/>
  </p:normalViewPr>
  <p:slideViewPr>
    <p:cSldViewPr>
      <p:cViewPr varScale="1">
        <p:scale>
          <a:sx n="72" d="100"/>
          <a:sy n="72" d="100"/>
        </p:scale>
        <p:origin x="1506" y="66"/>
      </p:cViewPr>
      <p:guideLst>
        <p:guide orient="horz" pos="2976"/>
        <p:guide orient="horz" pos="2544"/>
        <p:guide orient="horz" pos="1536"/>
        <p:guide orient="horz" pos="2832"/>
        <p:guide orient="horz" pos="1104"/>
        <p:guide orient="horz" pos="1344"/>
        <p:guide pos="2880"/>
        <p:guide pos="48"/>
        <p:guide pos="5712"/>
        <p:guide pos="1488"/>
        <p:guide pos="432"/>
      </p:guideLst>
    </p:cSldViewPr>
  </p:slideViewPr>
  <p:outlineViewPr>
    <p:cViewPr>
      <p:scale>
        <a:sx n="33" d="100"/>
        <a:sy n="33" d="100"/>
      </p:scale>
      <p:origin x="0" y="136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ヒラギノ角ゴ Pro W3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B40CFAD-78BC-4E36-AF35-C4F6147B8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0F176C-6E92-428C-AC62-B9FDEBA2697C}" type="slidenum">
              <a:rPr lang="en-US"/>
              <a:pPr/>
              <a:t>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17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18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19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2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21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3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4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5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6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B2E03-46D6-4F4B-A699-007391A38E69}" type="slidenum">
              <a:rPr lang="en-US"/>
              <a:pPr/>
              <a:t>7</a:t>
            </a:fld>
            <a:endParaRPr 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40CFAD-78BC-4E36-AF35-C4F6147B87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547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97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4692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810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621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696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997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439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3256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953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93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6863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04806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1237D-561A-4AB4-8535-6D0874098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55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9297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090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661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431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90146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19044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28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0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683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488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848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983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641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6111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8755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12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50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55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4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968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724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706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468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784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56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40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5FB3F-F983-4280-AFAE-5CCB6554E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1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1237D-561A-4AB4-8535-6D0874098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18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5824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417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72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90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871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70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32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714" r:id="rId7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14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7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406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7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3" descr="cov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3"/>
            <a:ext cx="9144000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14"/>
          <p:cNvSpPr>
            <a:spLocks noChangeArrowheads="1"/>
          </p:cNvSpPr>
          <p:nvPr/>
        </p:nvSpPr>
        <p:spPr bwMode="auto">
          <a:xfrm>
            <a:off x="3505200" y="2514600"/>
            <a:ext cx="5410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br>
              <a:rPr lang="en-US" sz="2400" dirty="0">
                <a:solidFill>
                  <a:srgbClr val="182463"/>
                </a:solidFill>
                <a:latin typeface="Calibri" charset="0"/>
                <a:cs typeface="Calibri" charset="0"/>
              </a:rPr>
            </a:br>
            <a:r>
              <a:rPr lang="en-US" sz="28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Information Security Policies, Standards and Procedures</a:t>
            </a:r>
            <a:endParaRPr lang="en-US" sz="4400" dirty="0">
              <a:solidFill>
                <a:schemeClr val="tx2"/>
              </a:solidFill>
              <a:latin typeface="Calibri" charset="0"/>
              <a:cs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Area’s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Information Governance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Sets the tone for the IT Organization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Sets out the Roles and Responsibilities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Requirements for a steering committee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Vision and Strategy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Information Technology Architecture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Risk Management of Technology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Ethics and Code of Conduct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Compliance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Information Security Policy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Sets the Overall Frame Work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Policy Statement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Usually compose of several underlying policies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Risk Assessment Standards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Minimum Security Baselines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Security Model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1828800" y="2286000"/>
          <a:ext cx="5534025" cy="337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4" imgW="5803583" imgH="5589270" progId="">
                  <p:embed/>
                </p:oleObj>
              </mc:Choice>
              <mc:Fallback>
                <p:oleObj r:id="rId4" imgW="5803583" imgH="5589270" progId="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286000"/>
                        <a:ext cx="5534025" cy="3371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Minimum Security Baselines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Requires an organization to have a minimum set of security  policies.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Typical Components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Identification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Authentication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Authorization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Accountability and Tracking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Security Maintenance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Physical Security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Logging/Tracking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Identification and Authentication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User ID’s Passwords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Length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Complexity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Expiration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History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Lockout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Two Factor Authentication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Part I What is known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Part II What I have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Change Controls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Policy consists three critical pieces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Authorization  - by end a user to authorized a change to the program or infrastructure.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Testing of the Change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Approval </a:t>
            </a:r>
          </a:p>
          <a:p>
            <a:pPr marL="985838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Approve the testing of change (if required)</a:t>
            </a:r>
          </a:p>
          <a:p>
            <a:pPr marL="985838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Approval to make the change and implement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Change Control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One of the most Critical Policies with an organization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Changes to the IT environment are controlled and authorized by Management.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Composed of two parts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Applications 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Infrastructure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Policy consists of Authorization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Physical Security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Physical Security of Premises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Alarms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Video 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Card Readers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Who is allowed into the premises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Only operational support  should be granted access to the data center.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Environmental Controls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Fires Detection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Water Detection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Controlled Environment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Segregation of Duties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Incompatible Job Functions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Example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Developers cannot have  access to the Production System.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Who ever approves a change to the system cannot implement that changed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Why Policies?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To Protect  Information Assets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To Address Organizational Risk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Frame work for an Organization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Policies are foundation and Framework for an Organization.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Password Security Policy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800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Secure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Must Password Change every 30 days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Password Length &gt; 8 characters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Must Change upon initial Log-in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Time – Out  after 15 minutes of inactivity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Lock-out after 3 attempts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Medium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Password must be Changed every 90 days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Password Length &lt; 6 characters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No change at initial log-in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No Lock - Out	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Windows Security Policy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Determine on how windows security in implement with in the Domain –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Critical Concepts and Areas: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Domain Vs Local Policy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Account Polices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Audit policy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Security Options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Account Policy</a:t>
            </a:r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685800" y="2715615"/>
            <a:ext cx="3810000" cy="264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Audit Policy</a:t>
            </a:r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84582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- Security Options</a:t>
            </a:r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685800" y="2267209"/>
            <a:ext cx="3810000" cy="3542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Policies Audit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8153400" cy="4114800"/>
          </a:xfrm>
        </p:spPr>
        <p:txBody>
          <a:bodyPr/>
          <a:lstStyle/>
          <a:p>
            <a:r>
              <a:rPr lang="en-US" dirty="0"/>
              <a:t>Lack of Risk Assessment to guide the development and Implementation</a:t>
            </a:r>
          </a:p>
          <a:p>
            <a:r>
              <a:rPr lang="en-US" dirty="0"/>
              <a:t>Policies do not cover the Risk or meet Regulatory Requirements</a:t>
            </a:r>
          </a:p>
          <a:p>
            <a:endParaRPr lang="en-US" dirty="0"/>
          </a:p>
          <a:p>
            <a:r>
              <a:rPr lang="en-US" dirty="0"/>
              <a:t>Policies are written but not Implemented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What’s a Policy, Standard or Procedure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371600"/>
            <a:ext cx="7848600" cy="4495800"/>
          </a:xfrm>
        </p:spPr>
        <p:txBody>
          <a:bodyPr/>
          <a:lstStyle/>
          <a:p>
            <a:pPr eaLnBrk="1" hangingPunct="1"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 policy is typically a document that outlines specific requirements or rules that must be met. In the information/network security realm, policies are usually point-specific, covering a single area. For example, a “Password " policy would cover the rules and regulations for appropriate use of passwords within an organization. An example – a typical password policy would be length of 8 characters and a combination of alpha numeric.</a:t>
            </a:r>
          </a:p>
          <a:p>
            <a:pPr eaLnBrk="1" hangingPunct="1"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 standard is typically collections of system-specific or procedural-specific requirements that must be met by everyone. For example, you might have a standard that describes how to harden a  Linux Server  for placement on an external (DMZ) network. People must follow this standard exactly if they wish to install a  Linux Server  on an external network segment.</a:t>
            </a:r>
          </a:p>
          <a:p>
            <a:pPr eaLnBrk="1" hangingPunct="1">
              <a:spcBef>
                <a:spcPts val="400"/>
              </a:spcBef>
              <a:spcAft>
                <a:spcPts val="4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 Procedure is typically collections of  procedural steps that  are used to implement a security policy. For example, you might have a  procedures that describes how to implement a password policies on a specific platform such as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linux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or windows server.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Approach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Risk Assessment 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Identify all the assets that we are trying to protect.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Identify all the vulnerabilities and threats and the likeliness of the threats happening.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Decide which measures which will protect the assets in a cost-effective manner.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Write the Policy.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Communicate findings and results to the appropriate parties.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Monitoring and review the process continuously for improvement.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ISO 17799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ISO 17799 provides a comprehensive set of guidelines and controls comprising best practices in information security whereby it can be used as a basis to develop security policy.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The ISO 17799 defines 127 security controls which are grouped into 10 sections can be used as a security checklist to assist us in defining our policy.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However, not all of the controls defined will be relevant to the organization.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Typical Set of Policies and Organization will include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419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Information Governance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Information Security Policy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Change Control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Systems Development life Cycle Development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Operational Policy</a:t>
            </a:r>
          </a:p>
          <a:p>
            <a:pPr marL="695325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Back-Up and Recovery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Networking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External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Internal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End User Computing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NOTE THIS IS NOT ALL INCLUSIVE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2" descr="foo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88" y="6099175"/>
            <a:ext cx="9145588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9" name="Title 1"/>
          <p:cNvSpPr>
            <a:spLocks/>
          </p:cNvSpPr>
          <p:nvPr/>
        </p:nvSpPr>
        <p:spPr bwMode="auto">
          <a:xfrm>
            <a:off x="1520825" y="838200"/>
            <a:ext cx="6400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150" name="Content Placeholder 2"/>
          <p:cNvSpPr>
            <a:spLocks/>
          </p:cNvSpPr>
          <p:nvPr/>
        </p:nvSpPr>
        <p:spPr bwMode="auto">
          <a:xfrm>
            <a:off x="1524000" y="1828800"/>
            <a:ext cx="82264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3200"/>
          </a:p>
        </p:txBody>
      </p:sp>
      <p:sp>
        <p:nvSpPr>
          <p:cNvPr id="6151" name="Rectangle 10"/>
          <p:cNvSpPr>
            <a:spLocks noChangeArrowheads="1"/>
          </p:cNvSpPr>
          <p:nvPr/>
        </p:nvSpPr>
        <p:spPr bwMode="auto">
          <a:xfrm>
            <a:off x="609600" y="685800"/>
            <a:ext cx="4953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sz="2200" b="1" dirty="0">
                <a:solidFill>
                  <a:srgbClr val="182463"/>
                </a:solidFill>
                <a:latin typeface="Calibri" charset="0"/>
                <a:cs typeface="Calibri" charset="0"/>
              </a:rPr>
              <a:t>Structure of a Policy</a:t>
            </a:r>
            <a:endParaRPr lang="en-US" sz="2800" b="1" dirty="0">
              <a:solidFill>
                <a:srgbClr val="182463"/>
              </a:solidFill>
              <a:latin typeface="Calibri" charset="0"/>
              <a:cs typeface="Calibri" charset="0"/>
            </a:endParaRPr>
          </a:p>
        </p:txBody>
      </p:sp>
      <p:sp>
        <p:nvSpPr>
          <p:cNvPr id="6152" name="Rectangle 40"/>
          <p:cNvSpPr>
            <a:spLocks noGrp="1" noChangeArrowheads="1"/>
          </p:cNvSpPr>
          <p:nvPr>
            <p:ph sz="half" idx="1"/>
          </p:nvPr>
        </p:nvSpPr>
        <p:spPr>
          <a:xfrm>
            <a:off x="685800" y="1752600"/>
            <a:ext cx="7848600" cy="47244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Purpose – What is the reason – i.e. To Established  Uniform Passwords Policies  for the entire organization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Policy Statement – What is the actual policy – i.e. – Passwords will be use to authenticate access to all of XYZ Systems.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Scope  - Who and Where does the policy apply to – i.e. This policy is applicable to all systems being utilized at XYZ Systems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Responsibility – The person/s in the organization who is the owner or responsible for the policy. 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i.e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– Information Security is responsible for the implementation of the password standards.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Compliance – The person or group that will ensure compliance with the policy. i.e. Internal audit will performed periodic audits to ensure compliance.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Policy</a:t>
            </a:r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905000"/>
            <a:ext cx="361740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Policy Continue</a:t>
            </a:r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 bwMode="auto">
          <a:xfrm>
            <a:off x="727172" y="1981200"/>
            <a:ext cx="372725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urity-ULM- Presentation-2011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E03B46C4055C640B628A788CD1459D7" ma:contentTypeVersion="0" ma:contentTypeDescription="Create a new document." ma:contentTypeScope="" ma:versionID="a81b1e31ca26f2e68d161ec33f8c3123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91BC315-646F-45CA-8911-3F8A95C77A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00866529-3FF6-4FEB-AF88-3E33BFA1C5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11298E-E72B-44AE-9970-814C13685756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social engineering</Template>
  <TotalTime>1209</TotalTime>
  <Words>948</Words>
  <Application>Microsoft Office PowerPoint</Application>
  <PresentationFormat>On-screen Show (4:3)</PresentationFormat>
  <Paragraphs>163</Paragraphs>
  <Slides>25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ヒラギノ角ゴ Pro W3</vt:lpstr>
      <vt:lpstr>ULM artistic with logo</vt:lpstr>
      <vt:lpstr>Security-ULM- Presentation-2011v2</vt:lpstr>
      <vt:lpstr>ULM with graphic</vt:lpstr>
      <vt:lpstr>ULM filler slides</vt:lpstr>
      <vt:lpstr>ULM artistic with ULM graphic</vt:lpstr>
      <vt:lpstr>ULM artistic filler</vt:lpstr>
      <vt:lpstr>ULM artistic filler with transparent logo</vt:lpstr>
      <vt:lpstr>Blank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Policy</vt:lpstr>
      <vt:lpstr>Sample Policy Continue</vt:lpstr>
      <vt:lpstr>Policy Area’s</vt:lpstr>
      <vt:lpstr>PowerPoint Presentation</vt:lpstr>
      <vt:lpstr>PowerPoint Presentation</vt:lpstr>
      <vt:lpstr>One Security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 Account Policy</vt:lpstr>
      <vt:lpstr>Windows - Audit Policy</vt:lpstr>
      <vt:lpstr>Windows - Security Options</vt:lpstr>
      <vt:lpstr>Security Policies Audit Issues</vt:lpstr>
    </vt:vector>
  </TitlesOfParts>
  <Company>Michael Flint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</dc:title>
  <dc:creator>Michael Flint</dc:creator>
  <cp:lastModifiedBy>allen lum</cp:lastModifiedBy>
  <cp:revision>141</cp:revision>
  <dcterms:created xsi:type="dcterms:W3CDTF">2011-04-11T18:30:15Z</dcterms:created>
  <dcterms:modified xsi:type="dcterms:W3CDTF">2017-03-30T01:28:10Z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0x0101005E03B46C4055C640B628A788CD1459D7</vt:lpwstr>
  </property>
</Properties>
</file>